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1" r:id="rId4"/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4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idx="1" type="body"/>
          </p:nvPr>
        </p:nvSpPr>
        <p:spPr>
          <a:xfrm>
            <a:off x="5004048" y="3003798"/>
            <a:ext cx="3888432" cy="1152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2" type="body"/>
          </p:nvPr>
        </p:nvSpPr>
        <p:spPr>
          <a:xfrm>
            <a:off x="5003900" y="4155926"/>
            <a:ext cx="3888432" cy="504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Images and Contents Layout">
  <p:cSld name="2_Images and Contents Layout">
    <p:bg>
      <p:bgPr>
        <a:solidFill>
          <a:schemeClr val="accen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>
            <p:ph idx="2" type="pic"/>
          </p:nvPr>
        </p:nvSpPr>
        <p:spPr>
          <a:xfrm>
            <a:off x="467544" y="360041"/>
            <a:ext cx="3168352" cy="31478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2"/>
          <p:cNvSpPr/>
          <p:nvPr>
            <p:ph idx="3" type="pic"/>
          </p:nvPr>
        </p:nvSpPr>
        <p:spPr>
          <a:xfrm>
            <a:off x="3779912" y="360041"/>
            <a:ext cx="4752528" cy="17220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2"/>
          <p:cNvSpPr/>
          <p:nvPr>
            <p:ph idx="4" type="pic"/>
          </p:nvPr>
        </p:nvSpPr>
        <p:spPr>
          <a:xfrm>
            <a:off x="3779912" y="2211711"/>
            <a:ext cx="1476000" cy="12961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2"/>
          <p:cNvSpPr/>
          <p:nvPr>
            <p:ph idx="5" type="pic"/>
          </p:nvPr>
        </p:nvSpPr>
        <p:spPr>
          <a:xfrm>
            <a:off x="5418176" y="2211711"/>
            <a:ext cx="1476000" cy="12961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2"/>
          <p:cNvSpPr/>
          <p:nvPr>
            <p:ph idx="6" type="pic"/>
          </p:nvPr>
        </p:nvSpPr>
        <p:spPr>
          <a:xfrm>
            <a:off x="7056440" y="2211711"/>
            <a:ext cx="1476000" cy="12961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Images and Contents Layout">
  <p:cSld name="3_Images and Contents Layout">
    <p:bg>
      <p:bgPr>
        <a:solidFill>
          <a:schemeClr val="accen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0" y="181632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/>
          <p:nvPr>
            <p:ph idx="2" type="pic"/>
          </p:nvPr>
        </p:nvSpPr>
        <p:spPr>
          <a:xfrm>
            <a:off x="3779912" y="920899"/>
            <a:ext cx="4752528" cy="17220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/>
          <p:nvPr>
            <p:ph idx="3" type="pic"/>
          </p:nvPr>
        </p:nvSpPr>
        <p:spPr>
          <a:xfrm>
            <a:off x="3779912" y="3147814"/>
            <a:ext cx="4752528" cy="17220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/>
          <p:nvPr/>
        </p:nvSpPr>
        <p:spPr>
          <a:xfrm>
            <a:off x="590550" y="915566"/>
            <a:ext cx="3117354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Images and Contents Layout">
  <p:cSld name="9_Images and Contents Layout">
    <p:bg>
      <p:bgPr>
        <a:solidFill>
          <a:schemeClr val="accen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Fullppt\005-PNG이미지\모니터.png"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03312" y="2730636"/>
            <a:ext cx="2040674" cy="2034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Fullppt\005-PNG이미지\모니터.png" id="60" name="Google Shape;6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75342" y="2730636"/>
            <a:ext cx="2040674" cy="203470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>
            <p:ph idx="2" type="pic"/>
          </p:nvPr>
        </p:nvSpPr>
        <p:spPr>
          <a:xfrm>
            <a:off x="2752750" y="2812503"/>
            <a:ext cx="1874748" cy="12732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4"/>
          <p:cNvSpPr/>
          <p:nvPr>
            <p:ph idx="3" type="pic"/>
          </p:nvPr>
        </p:nvSpPr>
        <p:spPr>
          <a:xfrm>
            <a:off x="6881512" y="2812503"/>
            <a:ext cx="1874748" cy="12732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4"/>
          <p:cNvSpPr/>
          <p:nvPr>
            <p:ph idx="4" type="pic"/>
          </p:nvPr>
        </p:nvSpPr>
        <p:spPr>
          <a:xfrm>
            <a:off x="4576763" y="2331939"/>
            <a:ext cx="2346784" cy="16057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Images and Contents Layout">
  <p:cSld name="7_Images and Contents Layout">
    <p:bg>
      <p:bgPr>
        <a:solidFill>
          <a:schemeClr val="accen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0" y="181632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2" type="body"/>
          </p:nvPr>
        </p:nvSpPr>
        <p:spPr>
          <a:xfrm>
            <a:off x="0" y="757696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5"/>
          <p:cNvSpPr/>
          <p:nvPr>
            <p:ph idx="3" type="pic"/>
          </p:nvPr>
        </p:nvSpPr>
        <p:spPr>
          <a:xfrm>
            <a:off x="429444" y="1203598"/>
            <a:ext cx="4104456" cy="17285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5"/>
          <p:cNvSpPr/>
          <p:nvPr>
            <p:ph idx="4" type="pic"/>
          </p:nvPr>
        </p:nvSpPr>
        <p:spPr>
          <a:xfrm>
            <a:off x="4644008" y="1203598"/>
            <a:ext cx="4104456" cy="17285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5"/>
          <p:cNvSpPr/>
          <p:nvPr>
            <p:ph idx="5" type="pic"/>
          </p:nvPr>
        </p:nvSpPr>
        <p:spPr>
          <a:xfrm>
            <a:off x="4644008" y="3060973"/>
            <a:ext cx="4104456" cy="17285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5"/>
          <p:cNvSpPr/>
          <p:nvPr/>
        </p:nvSpPr>
        <p:spPr>
          <a:xfrm>
            <a:off x="429900" y="3061296"/>
            <a:ext cx="4104000" cy="1728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Basic Layout">
  <p:cSld name="4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8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0" y="15395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Images and Contents Layout">
  <p:cSld name="4_Images and Contents Layout">
    <p:bg>
      <p:bgPr>
        <a:solidFill>
          <a:srgbClr val="444342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>
            <p:ph idx="2" type="pic"/>
          </p:nvPr>
        </p:nvSpPr>
        <p:spPr>
          <a:xfrm>
            <a:off x="0" y="339502"/>
            <a:ext cx="6084168" cy="21602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7"/>
          <p:cNvSpPr/>
          <p:nvPr>
            <p:ph idx="3" type="pic"/>
          </p:nvPr>
        </p:nvSpPr>
        <p:spPr>
          <a:xfrm>
            <a:off x="3059832" y="2624708"/>
            <a:ext cx="6084168" cy="21602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Images and Contents Layout">
  <p:cSld name="6_Images and Contents Layout">
    <p:bg>
      <p:bgPr>
        <a:solidFill>
          <a:schemeClr val="accen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0" y="181632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2" type="body"/>
          </p:nvPr>
        </p:nvSpPr>
        <p:spPr>
          <a:xfrm>
            <a:off x="0" y="757696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8"/>
          <p:cNvSpPr/>
          <p:nvPr>
            <p:ph idx="3" type="pic"/>
          </p:nvPr>
        </p:nvSpPr>
        <p:spPr>
          <a:xfrm>
            <a:off x="539552" y="1131590"/>
            <a:ext cx="4032448" cy="21602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8"/>
          <p:cNvSpPr/>
          <p:nvPr>
            <p:ph idx="4" type="pic"/>
          </p:nvPr>
        </p:nvSpPr>
        <p:spPr>
          <a:xfrm>
            <a:off x="539552" y="3291830"/>
            <a:ext cx="1656184" cy="14401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8"/>
          <p:cNvSpPr/>
          <p:nvPr>
            <p:ph idx="5" type="pic"/>
          </p:nvPr>
        </p:nvSpPr>
        <p:spPr>
          <a:xfrm>
            <a:off x="2267744" y="3377692"/>
            <a:ext cx="2304256" cy="13542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Images and Contents Layout">
  <p:cSld name="5_Images and Contents Layout">
    <p:bg>
      <p:bgPr>
        <a:solidFill>
          <a:schemeClr val="accen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0" y="181632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2" type="body"/>
          </p:nvPr>
        </p:nvSpPr>
        <p:spPr>
          <a:xfrm>
            <a:off x="0" y="757696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9"/>
          <p:cNvSpPr/>
          <p:nvPr/>
        </p:nvSpPr>
        <p:spPr>
          <a:xfrm>
            <a:off x="-9526" y="1183060"/>
            <a:ext cx="9153525" cy="3960440"/>
          </a:xfrm>
          <a:custGeom>
            <a:rect b="b" l="l" r="r" t="t"/>
            <a:pathLst>
              <a:path extrusionOk="0" h="3960440" w="9153525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Fullppt\PNG이미지\핸드폰2.png"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77798" y="777418"/>
            <a:ext cx="3373328" cy="408503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/>
          <p:nvPr>
            <p:ph idx="3" type="pic"/>
          </p:nvPr>
        </p:nvSpPr>
        <p:spPr>
          <a:xfrm>
            <a:off x="6516216" y="915566"/>
            <a:ext cx="1945465" cy="300514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asic Layout">
  <p:cSld name="1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1979712" y="153958"/>
            <a:ext cx="6984776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hapes sets layout">
  <p:cSld name="shapes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idx="1" type="body"/>
          </p:nvPr>
        </p:nvSpPr>
        <p:spPr>
          <a:xfrm>
            <a:off x="242646" y="92609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810"/>
              </a:spcBef>
              <a:spcAft>
                <a:spcPts val="0"/>
              </a:spcAft>
              <a:buClr>
                <a:srgbClr val="262626"/>
              </a:buClr>
              <a:buSzPts val="4050"/>
              <a:buFont typeface="Arial"/>
              <a:buNone/>
              <a:defRPr b="0" i="0" sz="405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0" y="3363838"/>
            <a:ext cx="9144000" cy="1440160"/>
          </a:xfrm>
          <a:prstGeom prst="rect">
            <a:avLst/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0" y="3587482"/>
            <a:ext cx="9144000" cy="576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2" type="body"/>
          </p:nvPr>
        </p:nvSpPr>
        <p:spPr>
          <a:xfrm>
            <a:off x="-148" y="4235554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con sets layout">
  <p:cSld name="icon sets layou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2"/>
          <p:cNvSpPr/>
          <p:nvPr/>
        </p:nvSpPr>
        <p:spPr>
          <a:xfrm>
            <a:off x="354008" y="1131589"/>
            <a:ext cx="2849840" cy="3649171"/>
          </a:xfrm>
          <a:prstGeom prst="roundRect">
            <a:avLst>
              <a:gd fmla="val 39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"/>
          <p:cNvSpPr/>
          <p:nvPr/>
        </p:nvSpPr>
        <p:spPr>
          <a:xfrm>
            <a:off x="531932" y="1347500"/>
            <a:ext cx="108520" cy="3240473"/>
          </a:xfrm>
          <a:prstGeom prst="roundRect">
            <a:avLst>
              <a:gd fmla="val 50000" name="adj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2"/>
          <p:cNvSpPr/>
          <p:nvPr/>
        </p:nvSpPr>
        <p:spPr>
          <a:xfrm rot="5400000">
            <a:off x="2592642" y="1238201"/>
            <a:ext cx="502331" cy="502331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sic Layout">
  <p:cSld name="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idx="1" type="body"/>
          </p:nvPr>
        </p:nvSpPr>
        <p:spPr>
          <a:xfrm>
            <a:off x="323528" y="153958"/>
            <a:ext cx="6408712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Basic Layout">
  <p:cSld name="3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4"/>
          <p:cNvSpPr txBox="1"/>
          <p:nvPr>
            <p:ph idx="1" type="body"/>
          </p:nvPr>
        </p:nvSpPr>
        <p:spPr>
          <a:xfrm>
            <a:off x="0" y="15395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2" type="body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Break Layout">
  <p:cSld name="Section Break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/>
          <p:nvPr/>
        </p:nvSpPr>
        <p:spPr>
          <a:xfrm>
            <a:off x="4860032" y="987574"/>
            <a:ext cx="3168352" cy="3168352"/>
          </a:xfrm>
          <a:prstGeom prst="ellipse">
            <a:avLst/>
          </a:prstGeom>
          <a:solidFill>
            <a:schemeClr val="accent1">
              <a:alpha val="8392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6"/>
          <p:cNvSpPr txBox="1"/>
          <p:nvPr>
            <p:ph idx="1" type="body"/>
          </p:nvPr>
        </p:nvSpPr>
        <p:spPr>
          <a:xfrm>
            <a:off x="4860032" y="1851670"/>
            <a:ext cx="3168352" cy="1008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6"/>
          <p:cNvSpPr txBox="1"/>
          <p:nvPr>
            <p:ph idx="2" type="body"/>
          </p:nvPr>
        </p:nvSpPr>
        <p:spPr>
          <a:xfrm>
            <a:off x="4860032" y="2859782"/>
            <a:ext cx="3168352" cy="504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Layout">
  <p:cSld name="Agenda Layout">
    <p:bg>
      <p:bgPr>
        <a:solidFill>
          <a:srgbClr val="444342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059"/>
            <a:ext cx="3856106" cy="5135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Basic Layout">
  <p:cSld name="6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6"/>
          <p:cNvSpPr txBox="1"/>
          <p:nvPr>
            <p:ph idx="1" type="body"/>
          </p:nvPr>
        </p:nvSpPr>
        <p:spPr>
          <a:xfrm>
            <a:off x="0" y="2919522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6"/>
          <p:cNvSpPr txBox="1"/>
          <p:nvPr>
            <p:ph idx="2" type="body"/>
          </p:nvPr>
        </p:nvSpPr>
        <p:spPr>
          <a:xfrm>
            <a:off x="0" y="3501681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6"/>
          <p:cNvSpPr/>
          <p:nvPr>
            <p:ph idx="3" type="pic"/>
          </p:nvPr>
        </p:nvSpPr>
        <p:spPr>
          <a:xfrm>
            <a:off x="3887924" y="1089585"/>
            <a:ext cx="1368152" cy="14821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Basic Layout">
  <p:cSld name="2_Basic Layout">
    <p:bg>
      <p:bgPr>
        <a:solidFill>
          <a:schemeClr val="accen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idx="1" type="body"/>
          </p:nvPr>
        </p:nvSpPr>
        <p:spPr>
          <a:xfrm>
            <a:off x="0" y="15395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7"/>
          <p:cNvSpPr txBox="1"/>
          <p:nvPr>
            <p:ph idx="2" type="body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Basic Layout">
  <p:cSld name="8_Basic Layout">
    <p:bg>
      <p:bgPr>
        <a:solidFill>
          <a:schemeClr val="accen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idx="1" type="body"/>
          </p:nvPr>
        </p:nvSpPr>
        <p:spPr>
          <a:xfrm>
            <a:off x="0" y="15395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2" type="body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8"/>
          <p:cNvSpPr/>
          <p:nvPr>
            <p:ph idx="3" type="pic"/>
          </p:nvPr>
        </p:nvSpPr>
        <p:spPr>
          <a:xfrm>
            <a:off x="323528" y="1341082"/>
            <a:ext cx="1440160" cy="1252711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8"/>
          <p:cNvSpPr/>
          <p:nvPr>
            <p:ph idx="4" type="pic"/>
          </p:nvPr>
        </p:nvSpPr>
        <p:spPr>
          <a:xfrm>
            <a:off x="1907704" y="1341082"/>
            <a:ext cx="1440160" cy="1252711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8"/>
          <p:cNvSpPr/>
          <p:nvPr>
            <p:ph idx="5" type="pic"/>
          </p:nvPr>
        </p:nvSpPr>
        <p:spPr>
          <a:xfrm>
            <a:off x="3491880" y="1341082"/>
            <a:ext cx="1440160" cy="1252711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8"/>
          <p:cNvSpPr/>
          <p:nvPr>
            <p:ph idx="6" type="pic"/>
          </p:nvPr>
        </p:nvSpPr>
        <p:spPr>
          <a:xfrm>
            <a:off x="5076056" y="1341082"/>
            <a:ext cx="1440160" cy="1252711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8"/>
          <p:cNvSpPr/>
          <p:nvPr>
            <p:ph idx="7" type="pic"/>
          </p:nvPr>
        </p:nvSpPr>
        <p:spPr>
          <a:xfrm>
            <a:off x="2599209" y="3147814"/>
            <a:ext cx="1440160" cy="1252711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8"/>
          <p:cNvSpPr/>
          <p:nvPr>
            <p:ph idx="8" type="pic"/>
          </p:nvPr>
        </p:nvSpPr>
        <p:spPr>
          <a:xfrm>
            <a:off x="4183385" y="3147814"/>
            <a:ext cx="1440160" cy="1252711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8"/>
          <p:cNvSpPr/>
          <p:nvPr>
            <p:ph idx="9" type="pic"/>
          </p:nvPr>
        </p:nvSpPr>
        <p:spPr>
          <a:xfrm>
            <a:off x="5767561" y="3147814"/>
            <a:ext cx="1440160" cy="1252711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8"/>
          <p:cNvSpPr/>
          <p:nvPr>
            <p:ph idx="13" type="pic"/>
          </p:nvPr>
        </p:nvSpPr>
        <p:spPr>
          <a:xfrm>
            <a:off x="7351737" y="3147814"/>
            <a:ext cx="1440160" cy="1252711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s and Contents Layout">
  <p:cSld name="Images and Contents Layout">
    <p:bg>
      <p:bgPr>
        <a:solidFill>
          <a:schemeClr val="accen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>
            <p:ph idx="2" type="pic"/>
          </p:nvPr>
        </p:nvSpPr>
        <p:spPr>
          <a:xfrm>
            <a:off x="5357557" y="286543"/>
            <a:ext cx="2196000" cy="219600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9"/>
          <p:cNvSpPr/>
          <p:nvPr>
            <p:ph idx="3" type="pic"/>
          </p:nvPr>
        </p:nvSpPr>
        <p:spPr>
          <a:xfrm>
            <a:off x="4172774" y="1476771"/>
            <a:ext cx="2196000" cy="219600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9"/>
          <p:cNvSpPr/>
          <p:nvPr>
            <p:ph idx="4" type="pic"/>
          </p:nvPr>
        </p:nvSpPr>
        <p:spPr>
          <a:xfrm>
            <a:off x="5357557" y="2662807"/>
            <a:ext cx="2196000" cy="219600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9"/>
          <p:cNvSpPr/>
          <p:nvPr>
            <p:ph idx="5" type="pic"/>
          </p:nvPr>
        </p:nvSpPr>
        <p:spPr>
          <a:xfrm>
            <a:off x="6542340" y="1476771"/>
            <a:ext cx="2196000" cy="219600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Basic Layout">
  <p:cSld name="5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alpha val="8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0" y="15395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Images and Contents Layout">
  <p:cSld name="1_Images and Contents Layout">
    <p:bg>
      <p:bgPr>
        <a:solidFill>
          <a:schemeClr val="accen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>
            <p:ph idx="2" type="pic"/>
          </p:nvPr>
        </p:nvSpPr>
        <p:spPr>
          <a:xfrm>
            <a:off x="356295" y="195486"/>
            <a:ext cx="1944216" cy="46805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11"/>
          <p:cNvSpPr/>
          <p:nvPr>
            <p:ph idx="3" type="pic"/>
          </p:nvPr>
        </p:nvSpPr>
        <p:spPr>
          <a:xfrm>
            <a:off x="4676775" y="195486"/>
            <a:ext cx="1944216" cy="46805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1.xml"/><Relationship Id="rId6" Type="http://schemas.openxmlformats.org/officeDocument/2006/relationships/slideLayout" Target="../slideLayouts/slideLayout8.xml"/><Relationship Id="rId1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>
            <p:ph idx="1" type="body"/>
          </p:nvPr>
        </p:nvSpPr>
        <p:spPr>
          <a:xfrm>
            <a:off x="5003898" y="2642848"/>
            <a:ext cx="38883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Trippy Japan Web Design Report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</a:pPr>
            <a:r>
              <a:t/>
            </a:r>
            <a:endParaRPr/>
          </a:p>
        </p:txBody>
      </p:sp>
      <p:sp>
        <p:nvSpPr>
          <p:cNvPr id="115" name="Google Shape;115;p27"/>
          <p:cNvSpPr txBox="1"/>
          <p:nvPr>
            <p:ph idx="2" type="body"/>
          </p:nvPr>
        </p:nvSpPr>
        <p:spPr>
          <a:xfrm>
            <a:off x="5003900" y="4155926"/>
            <a:ext cx="3888432" cy="504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Moe Kiuchi</a:t>
            </a:r>
            <a:endParaRPr b="1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Nguyen Thi Minh Tam</a:t>
            </a:r>
            <a:endParaRPr b="1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Vrajesh Rawal</a:t>
            </a:r>
            <a:endParaRPr b="1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Tran Thu Thao</a:t>
            </a:r>
            <a:endParaRPr b="1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Nguyen Thieu Huy</a:t>
            </a:r>
            <a:endParaRPr b="1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Ayumi Shoji</a:t>
            </a:r>
            <a:endParaRPr b="1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>
            <p:ph idx="2" type="body"/>
          </p:nvPr>
        </p:nvSpPr>
        <p:spPr>
          <a:xfrm>
            <a:off x="2" y="4452104"/>
            <a:ext cx="9144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3000"/>
              <a:t>Thank you for listening !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/>
        </p:nvSpPr>
        <p:spPr>
          <a:xfrm>
            <a:off x="4032448" y="339502"/>
            <a:ext cx="5111552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Agenda Style</a:t>
            </a:r>
            <a:endParaRPr/>
          </a:p>
        </p:txBody>
      </p:sp>
      <p:grpSp>
        <p:nvGrpSpPr>
          <p:cNvPr id="121" name="Google Shape;121;p28"/>
          <p:cNvGrpSpPr/>
          <p:nvPr/>
        </p:nvGrpSpPr>
        <p:grpSpPr>
          <a:xfrm>
            <a:off x="3480374" y="1203598"/>
            <a:ext cx="5328592" cy="755937"/>
            <a:chOff x="3414539" y="1203598"/>
            <a:chExt cx="5328592" cy="755937"/>
          </a:xfrm>
        </p:grpSpPr>
        <p:grpSp>
          <p:nvGrpSpPr>
            <p:cNvPr id="122" name="Google Shape;122;p28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</p:grpSpPr>
          <p:sp>
            <p:nvSpPr>
              <p:cNvPr id="123" name="Google Shape;123;p28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28"/>
              <p:cNvSpPr/>
              <p:nvPr/>
            </p:nvSpPr>
            <p:spPr>
              <a:xfrm rot="-5400000">
                <a:off x="4392000" y="1923934"/>
                <a:ext cx="576000" cy="216000"/>
              </a:xfrm>
              <a:prstGeom prst="triangle">
                <a:avLst>
                  <a:gd fmla="val 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28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fmla="val 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" name="Google Shape;126;p28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</p:grpSpPr>
          <p:sp>
            <p:nvSpPr>
              <p:cNvPr id="127" name="Google Shape;127;p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28"/>
              <p:cNvSpPr/>
              <p:nvPr/>
            </p:nvSpPr>
            <p:spPr>
              <a:xfrm rot="-5400000">
                <a:off x="4392000" y="1923934"/>
                <a:ext cx="576000" cy="216000"/>
              </a:xfrm>
              <a:prstGeom prst="triangle">
                <a:avLst>
                  <a:gd fmla="val 0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9" name="Google Shape;129;p28"/>
          <p:cNvGrpSpPr/>
          <p:nvPr/>
        </p:nvGrpSpPr>
        <p:grpSpPr>
          <a:xfrm>
            <a:off x="3122111" y="2111871"/>
            <a:ext cx="5328592" cy="755937"/>
            <a:chOff x="3414539" y="1203598"/>
            <a:chExt cx="5328592" cy="755937"/>
          </a:xfrm>
        </p:grpSpPr>
        <p:grpSp>
          <p:nvGrpSpPr>
            <p:cNvPr id="130" name="Google Shape;130;p28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</p:grpSpPr>
          <p:sp>
            <p:nvSpPr>
              <p:cNvPr id="131" name="Google Shape;131;p28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28"/>
              <p:cNvSpPr/>
              <p:nvPr/>
            </p:nvSpPr>
            <p:spPr>
              <a:xfrm rot="-5400000">
                <a:off x="4392000" y="1923934"/>
                <a:ext cx="576000" cy="216000"/>
              </a:xfrm>
              <a:prstGeom prst="triangle">
                <a:avLst>
                  <a:gd fmla="val 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28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fmla="val 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" name="Google Shape;134;p28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</p:grpSpPr>
          <p:sp>
            <p:nvSpPr>
              <p:cNvPr id="135" name="Google Shape;135;p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28"/>
              <p:cNvSpPr/>
              <p:nvPr/>
            </p:nvSpPr>
            <p:spPr>
              <a:xfrm rot="-5400000">
                <a:off x="4392000" y="1923934"/>
                <a:ext cx="576000" cy="216000"/>
              </a:xfrm>
              <a:prstGeom prst="triangle">
                <a:avLst>
                  <a:gd fmla="val 0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7" name="Google Shape;137;p28"/>
          <p:cNvGrpSpPr/>
          <p:nvPr/>
        </p:nvGrpSpPr>
        <p:grpSpPr>
          <a:xfrm>
            <a:off x="2763849" y="3020144"/>
            <a:ext cx="5328592" cy="755937"/>
            <a:chOff x="3414539" y="1203598"/>
            <a:chExt cx="5328592" cy="755937"/>
          </a:xfrm>
        </p:grpSpPr>
        <p:grpSp>
          <p:nvGrpSpPr>
            <p:cNvPr id="138" name="Google Shape;138;p28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</p:grpSpPr>
          <p:sp>
            <p:nvSpPr>
              <p:cNvPr id="139" name="Google Shape;139;p28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28"/>
              <p:cNvSpPr/>
              <p:nvPr/>
            </p:nvSpPr>
            <p:spPr>
              <a:xfrm rot="-5400000">
                <a:off x="4392000" y="1923934"/>
                <a:ext cx="576000" cy="216000"/>
              </a:xfrm>
              <a:prstGeom prst="triangle">
                <a:avLst>
                  <a:gd fmla="val 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28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fmla="val 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" name="Google Shape;142;p28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</p:grpSpPr>
          <p:sp>
            <p:nvSpPr>
              <p:cNvPr id="143" name="Google Shape;143;p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8"/>
              <p:cNvSpPr/>
              <p:nvPr/>
            </p:nvSpPr>
            <p:spPr>
              <a:xfrm rot="-5400000">
                <a:off x="4392000" y="1923934"/>
                <a:ext cx="576000" cy="216000"/>
              </a:xfrm>
              <a:prstGeom prst="triangle">
                <a:avLst>
                  <a:gd fmla="val 0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5" name="Google Shape;145;p28"/>
          <p:cNvGrpSpPr/>
          <p:nvPr/>
        </p:nvGrpSpPr>
        <p:grpSpPr>
          <a:xfrm>
            <a:off x="2405587" y="3928417"/>
            <a:ext cx="5328592" cy="755937"/>
            <a:chOff x="3414539" y="1203598"/>
            <a:chExt cx="5328592" cy="755937"/>
          </a:xfrm>
        </p:grpSpPr>
        <p:grpSp>
          <p:nvGrpSpPr>
            <p:cNvPr id="146" name="Google Shape;146;p28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</p:grpSpPr>
          <p:sp>
            <p:nvSpPr>
              <p:cNvPr id="147" name="Google Shape;147;p28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28"/>
              <p:cNvSpPr/>
              <p:nvPr/>
            </p:nvSpPr>
            <p:spPr>
              <a:xfrm rot="-5400000">
                <a:off x="4392000" y="1923934"/>
                <a:ext cx="576000" cy="216000"/>
              </a:xfrm>
              <a:prstGeom prst="triangle">
                <a:avLst>
                  <a:gd fmla="val 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8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fmla="val 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" name="Google Shape;150;p28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</p:grpSpPr>
          <p:sp>
            <p:nvSpPr>
              <p:cNvPr id="151" name="Google Shape;151;p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8"/>
              <p:cNvSpPr/>
              <p:nvPr/>
            </p:nvSpPr>
            <p:spPr>
              <a:xfrm rot="-5400000">
                <a:off x="4392000" y="1923934"/>
                <a:ext cx="576000" cy="216000"/>
              </a:xfrm>
              <a:prstGeom prst="triangle">
                <a:avLst>
                  <a:gd fmla="val 0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3" name="Google Shape;153;p28"/>
          <p:cNvSpPr txBox="1"/>
          <p:nvPr/>
        </p:nvSpPr>
        <p:spPr>
          <a:xfrm>
            <a:off x="3695748" y="1260765"/>
            <a:ext cx="6085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8"/>
          <p:cNvSpPr txBox="1"/>
          <p:nvPr/>
        </p:nvSpPr>
        <p:spPr>
          <a:xfrm>
            <a:off x="3342756" y="2169038"/>
            <a:ext cx="6085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8"/>
          <p:cNvSpPr txBox="1"/>
          <p:nvPr/>
        </p:nvSpPr>
        <p:spPr>
          <a:xfrm>
            <a:off x="2989765" y="3077311"/>
            <a:ext cx="6085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/>
          <p:nvPr/>
        </p:nvSpPr>
        <p:spPr>
          <a:xfrm>
            <a:off x="2636774" y="3985584"/>
            <a:ext cx="6085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" name="Google Shape;157;p28"/>
          <p:cNvGrpSpPr/>
          <p:nvPr/>
        </p:nvGrpSpPr>
        <p:grpSpPr>
          <a:xfrm>
            <a:off x="4733779" y="1402521"/>
            <a:ext cx="3716924" cy="534690"/>
            <a:chOff x="4667944" y="1383471"/>
            <a:chExt cx="3716924" cy="534690"/>
          </a:xfrm>
        </p:grpSpPr>
        <p:sp>
          <p:nvSpPr>
            <p:cNvPr id="158" name="Google Shape;158;p28"/>
            <p:cNvSpPr txBox="1"/>
            <p:nvPr/>
          </p:nvSpPr>
          <p:spPr>
            <a:xfrm>
              <a:off x="4667944" y="1641162"/>
              <a:ext cx="330703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>
                  <a:solidFill>
                    <a:srgbClr val="3F3F3F"/>
                  </a:solidFill>
                </a:rPr>
                <a:t>Introduce our project</a:t>
              </a:r>
              <a:endParaRPr/>
            </a:p>
          </p:txBody>
        </p:sp>
        <p:sp>
          <p:nvSpPr>
            <p:cNvPr id="159" name="Google Shape;159;p28"/>
            <p:cNvSpPr txBox="1"/>
            <p:nvPr/>
          </p:nvSpPr>
          <p:spPr>
            <a:xfrm>
              <a:off x="4667944" y="1383471"/>
              <a:ext cx="37169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200">
                  <a:solidFill>
                    <a:srgbClr val="3F3F3F"/>
                  </a:solidFill>
                </a:rPr>
                <a:t>Brief Introduction</a:t>
              </a:r>
              <a:endParaRPr b="1" sz="1200">
                <a:solidFill>
                  <a:srgbClr val="3F3F3F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200">
                <a:solidFill>
                  <a:srgbClr val="3F3F3F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F3F3F"/>
                </a:solidFill>
              </a:endParaRPr>
            </a:p>
          </p:txBody>
        </p:sp>
      </p:grpSp>
      <p:grpSp>
        <p:nvGrpSpPr>
          <p:cNvPr id="160" name="Google Shape;160;p28"/>
          <p:cNvGrpSpPr/>
          <p:nvPr/>
        </p:nvGrpSpPr>
        <p:grpSpPr>
          <a:xfrm>
            <a:off x="4380474" y="2314068"/>
            <a:ext cx="3716924" cy="534690"/>
            <a:chOff x="4667944" y="1383471"/>
            <a:chExt cx="3716924" cy="534690"/>
          </a:xfrm>
        </p:grpSpPr>
        <p:sp>
          <p:nvSpPr>
            <p:cNvPr id="161" name="Google Shape;161;p28"/>
            <p:cNvSpPr txBox="1"/>
            <p:nvPr/>
          </p:nvSpPr>
          <p:spPr>
            <a:xfrm>
              <a:off x="4667944" y="1641162"/>
              <a:ext cx="330703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rgbClr val="3F3F3F"/>
                  </a:solidFill>
                </a:rPr>
                <a:t>Why do we choose this company</a:t>
              </a:r>
              <a:endParaRPr sz="1200">
                <a:solidFill>
                  <a:srgbClr val="3F3F3F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rgbClr val="3F3F3F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F3F3F"/>
                </a:solidFill>
              </a:endParaRPr>
            </a:p>
          </p:txBody>
        </p:sp>
        <p:sp>
          <p:nvSpPr>
            <p:cNvPr id="162" name="Google Shape;162;p28"/>
            <p:cNvSpPr txBox="1"/>
            <p:nvPr/>
          </p:nvSpPr>
          <p:spPr>
            <a:xfrm>
              <a:off x="4667944" y="1383471"/>
              <a:ext cx="37169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200">
                  <a:solidFill>
                    <a:srgbClr val="3F3F3F"/>
                  </a:solidFill>
                </a:rPr>
                <a:t>Motivation</a:t>
              </a:r>
              <a:endParaRPr b="1" sz="1200">
                <a:solidFill>
                  <a:srgbClr val="3F3F3F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200">
                <a:solidFill>
                  <a:srgbClr val="3F3F3F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F3F3F"/>
                </a:solidFill>
              </a:endParaRPr>
            </a:p>
          </p:txBody>
        </p:sp>
      </p:grpSp>
      <p:grpSp>
        <p:nvGrpSpPr>
          <p:cNvPr id="163" name="Google Shape;163;p28"/>
          <p:cNvGrpSpPr/>
          <p:nvPr/>
        </p:nvGrpSpPr>
        <p:grpSpPr>
          <a:xfrm>
            <a:off x="4027169" y="3225615"/>
            <a:ext cx="3716924" cy="534690"/>
            <a:chOff x="4667944" y="1383471"/>
            <a:chExt cx="3716924" cy="534690"/>
          </a:xfrm>
        </p:grpSpPr>
        <p:sp>
          <p:nvSpPr>
            <p:cNvPr id="164" name="Google Shape;164;p28"/>
            <p:cNvSpPr txBox="1"/>
            <p:nvPr/>
          </p:nvSpPr>
          <p:spPr>
            <a:xfrm>
              <a:off x="4667944" y="1641162"/>
              <a:ext cx="330703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rgbClr val="3F3F3F"/>
                  </a:solidFill>
                </a:rPr>
                <a:t>How we solve Trippy problem</a:t>
              </a:r>
              <a:endParaRPr sz="1200">
                <a:solidFill>
                  <a:srgbClr val="3F3F3F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rgbClr val="3F3F3F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F3F3F"/>
                </a:solidFill>
              </a:endParaRPr>
            </a:p>
          </p:txBody>
        </p:sp>
        <p:sp>
          <p:nvSpPr>
            <p:cNvPr id="165" name="Google Shape;165;p28"/>
            <p:cNvSpPr txBox="1"/>
            <p:nvPr/>
          </p:nvSpPr>
          <p:spPr>
            <a:xfrm>
              <a:off x="4667944" y="1383471"/>
              <a:ext cx="37169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F3F3F"/>
                  </a:solidFill>
                </a:rPr>
                <a:t>Strategy</a:t>
              </a:r>
              <a:endParaRPr b="1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28"/>
          <p:cNvGrpSpPr/>
          <p:nvPr/>
        </p:nvGrpSpPr>
        <p:grpSpPr>
          <a:xfrm>
            <a:off x="3673864" y="4137162"/>
            <a:ext cx="3717011" cy="534588"/>
            <a:chOff x="4667944" y="1383471"/>
            <a:chExt cx="3717011" cy="534588"/>
          </a:xfrm>
        </p:grpSpPr>
        <p:sp>
          <p:nvSpPr>
            <p:cNvPr id="167" name="Google Shape;167;p28"/>
            <p:cNvSpPr txBox="1"/>
            <p:nvPr/>
          </p:nvSpPr>
          <p:spPr>
            <a:xfrm>
              <a:off x="4667955" y="1641159"/>
              <a:ext cx="371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rgbClr val="3F3F3F"/>
                  </a:solidFill>
                </a:rPr>
                <a:t>How we demonstrate our strategies via the web</a:t>
              </a:r>
              <a:endParaRPr sz="1200">
                <a:solidFill>
                  <a:srgbClr val="3F3F3F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rgbClr val="3F3F3F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F3F3F"/>
                </a:solidFill>
              </a:endParaRPr>
            </a:p>
          </p:txBody>
        </p:sp>
        <p:sp>
          <p:nvSpPr>
            <p:cNvPr id="168" name="Google Shape;168;p28"/>
            <p:cNvSpPr txBox="1"/>
            <p:nvPr/>
          </p:nvSpPr>
          <p:spPr>
            <a:xfrm>
              <a:off x="4667944" y="1383471"/>
              <a:ext cx="37169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200">
                  <a:solidFill>
                    <a:srgbClr val="3F3F3F"/>
                  </a:solidFill>
                </a:rPr>
                <a:t>Design</a:t>
              </a:r>
              <a:endParaRPr b="1" sz="1200">
                <a:solidFill>
                  <a:srgbClr val="3F3F3F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200">
                <a:solidFill>
                  <a:srgbClr val="3F3F3F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F3F3F"/>
                </a:solidFill>
              </a:endParaRPr>
            </a:p>
          </p:txBody>
        </p:sp>
      </p:grpSp>
      <p:sp>
        <p:nvSpPr>
          <p:cNvPr id="169" name="Google Shape;169;p28"/>
          <p:cNvSpPr/>
          <p:nvPr/>
        </p:nvSpPr>
        <p:spPr>
          <a:xfrm rot="-5400000">
            <a:off x="8280667" y="1501355"/>
            <a:ext cx="340071" cy="340295"/>
          </a:xfrm>
          <a:custGeom>
            <a:rect b="b" l="l" r="r" t="t"/>
            <a:pathLst>
              <a:path extrusionOk="0" h="3187558" w="3185463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8"/>
          <p:cNvSpPr/>
          <p:nvPr/>
        </p:nvSpPr>
        <p:spPr>
          <a:xfrm>
            <a:off x="7188774" y="4246095"/>
            <a:ext cx="365579" cy="305595"/>
          </a:xfrm>
          <a:custGeom>
            <a:rect b="b" l="l" r="r" t="t"/>
            <a:pathLst>
              <a:path extrusionOk="0" h="2663936" w="3186824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8"/>
          <p:cNvSpPr/>
          <p:nvPr/>
        </p:nvSpPr>
        <p:spPr>
          <a:xfrm>
            <a:off x="7583735" y="3382582"/>
            <a:ext cx="288032" cy="221248"/>
          </a:xfrm>
          <a:custGeom>
            <a:rect b="b" l="l" r="r" t="t"/>
            <a:pathLst>
              <a:path extrusionOk="0" h="2447912" w="3186824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8"/>
          <p:cNvSpPr/>
          <p:nvPr/>
        </p:nvSpPr>
        <p:spPr>
          <a:xfrm>
            <a:off x="7901149" y="2483804"/>
            <a:ext cx="350024" cy="256512"/>
          </a:xfrm>
          <a:custGeom>
            <a:rect b="b" l="l" r="r" t="t"/>
            <a:pathLst>
              <a:path extrusionOk="0" h="2380886" w="3248842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4452650" y="2194575"/>
            <a:ext cx="3983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</a:pPr>
            <a:r>
              <a:rPr lang="en-US" sz="2400"/>
              <a:t>INTRODUCTION</a:t>
            </a:r>
            <a:endParaRPr sz="2400"/>
          </a:p>
        </p:txBody>
      </p:sp>
      <p:sp>
        <p:nvSpPr>
          <p:cNvPr id="178" name="Google Shape;178;p29"/>
          <p:cNvSpPr txBox="1"/>
          <p:nvPr>
            <p:ph idx="2" type="body"/>
          </p:nvPr>
        </p:nvSpPr>
        <p:spPr>
          <a:xfrm>
            <a:off x="4860032" y="2859782"/>
            <a:ext cx="3168352" cy="504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What is Trippy ?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0" y="916127"/>
            <a:ext cx="9144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Why we choose Trippy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</a:pPr>
            <a:r>
              <a:t/>
            </a:r>
            <a:endParaRPr/>
          </a:p>
        </p:txBody>
      </p:sp>
      <p:sp>
        <p:nvSpPr>
          <p:cNvPr id="184" name="Google Shape;184;p30"/>
          <p:cNvSpPr/>
          <p:nvPr/>
        </p:nvSpPr>
        <p:spPr>
          <a:xfrm>
            <a:off x="3559305" y="1823843"/>
            <a:ext cx="822642" cy="2166636"/>
          </a:xfrm>
          <a:custGeom>
            <a:rect b="b" l="l" r="r" t="t"/>
            <a:pathLst>
              <a:path extrusionOk="0" h="3923699" w="1489775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0"/>
          <p:cNvSpPr/>
          <p:nvPr/>
        </p:nvSpPr>
        <p:spPr>
          <a:xfrm rot="10800000">
            <a:off x="4766501" y="1780733"/>
            <a:ext cx="1025051" cy="2186636"/>
          </a:xfrm>
          <a:custGeom>
            <a:rect b="b" l="l" r="r" t="t"/>
            <a:pathLst>
              <a:path extrusionOk="0" h="3959924" w="1856332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" name="Google Shape;186;p30"/>
          <p:cNvGrpSpPr/>
          <p:nvPr/>
        </p:nvGrpSpPr>
        <p:grpSpPr>
          <a:xfrm>
            <a:off x="-4613" y="1669093"/>
            <a:ext cx="3142702" cy="2255330"/>
            <a:chOff x="-4613" y="1669093"/>
            <a:chExt cx="3142702" cy="2255330"/>
          </a:xfrm>
        </p:grpSpPr>
        <p:sp>
          <p:nvSpPr>
            <p:cNvPr id="187" name="Google Shape;187;p30"/>
            <p:cNvSpPr/>
            <p:nvPr/>
          </p:nvSpPr>
          <p:spPr>
            <a:xfrm>
              <a:off x="1003498" y="2733275"/>
              <a:ext cx="360040" cy="95206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0"/>
            <p:cNvSpPr/>
            <p:nvPr/>
          </p:nvSpPr>
          <p:spPr>
            <a:xfrm>
              <a:off x="-4613" y="2628280"/>
              <a:ext cx="1128161" cy="129614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0"/>
            <p:cNvSpPr/>
            <p:nvPr/>
          </p:nvSpPr>
          <p:spPr>
            <a:xfrm rot="5400000">
              <a:off x="1226741" y="1805890"/>
              <a:ext cx="2048146" cy="1774551"/>
            </a:xfrm>
            <a:custGeom>
              <a:rect b="b" l="l" r="r" t="t"/>
              <a:pathLst>
                <a:path extrusionOk="0" h="1458732" w="1683637">
                  <a:moveTo>
                    <a:pt x="307" y="631511"/>
                  </a:moveTo>
                  <a:cubicBezTo>
                    <a:pt x="-10032" y="680992"/>
                    <a:pt x="242979" y="771031"/>
                    <a:pt x="350104" y="878090"/>
                  </a:cubicBezTo>
                  <a:cubicBezTo>
                    <a:pt x="431053" y="979811"/>
                    <a:pt x="510950" y="1038905"/>
                    <a:pt x="603609" y="1158387"/>
                  </a:cubicBezTo>
                  <a:cubicBezTo>
                    <a:pt x="691391" y="1260800"/>
                    <a:pt x="824072" y="1341807"/>
                    <a:pt x="955745" y="1451535"/>
                  </a:cubicBezTo>
                  <a:lnTo>
                    <a:pt x="1573819" y="1458732"/>
                  </a:lnTo>
                  <a:cubicBezTo>
                    <a:pt x="1690862" y="1158809"/>
                    <a:pt x="1683546" y="668689"/>
                    <a:pt x="1683547" y="558962"/>
                  </a:cubicBezTo>
                  <a:cubicBezTo>
                    <a:pt x="1666692" y="-4699"/>
                    <a:pt x="1521956" y="9660"/>
                    <a:pt x="1432818" y="97943"/>
                  </a:cubicBezTo>
                  <a:cubicBezTo>
                    <a:pt x="1415603" y="-939"/>
                    <a:pt x="1276676" y="18116"/>
                    <a:pt x="1217926" y="72233"/>
                  </a:cubicBezTo>
                  <a:cubicBezTo>
                    <a:pt x="1201804" y="-29950"/>
                    <a:pt x="1015225" y="-14213"/>
                    <a:pt x="995070" y="60315"/>
                  </a:cubicBezTo>
                  <a:cubicBezTo>
                    <a:pt x="971370" y="-17903"/>
                    <a:pt x="799222" y="-38667"/>
                    <a:pt x="763102" y="128658"/>
                  </a:cubicBezTo>
                  <a:cubicBezTo>
                    <a:pt x="737369" y="247866"/>
                    <a:pt x="733090" y="336486"/>
                    <a:pt x="735741" y="744541"/>
                  </a:cubicBezTo>
                  <a:cubicBezTo>
                    <a:pt x="643470" y="809279"/>
                    <a:pt x="546120" y="683477"/>
                    <a:pt x="469463" y="633800"/>
                  </a:cubicBezTo>
                  <a:cubicBezTo>
                    <a:pt x="340860" y="530905"/>
                    <a:pt x="61917" y="453377"/>
                    <a:pt x="307" y="6315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0"/>
            <p:cNvSpPr/>
            <p:nvPr/>
          </p:nvSpPr>
          <p:spPr>
            <a:xfrm>
              <a:off x="715465" y="3579675"/>
              <a:ext cx="211525" cy="211525"/>
            </a:xfrm>
            <a:prstGeom prst="ellipse">
              <a:avLst/>
            </a:prstGeom>
            <a:solidFill>
              <a:srgbClr val="4443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" name="Google Shape;191;p30"/>
          <p:cNvGrpSpPr/>
          <p:nvPr/>
        </p:nvGrpSpPr>
        <p:grpSpPr>
          <a:xfrm>
            <a:off x="6001298" y="2348418"/>
            <a:ext cx="3142702" cy="2255330"/>
            <a:chOff x="6001298" y="2348418"/>
            <a:chExt cx="3142702" cy="2255330"/>
          </a:xfrm>
        </p:grpSpPr>
        <p:sp>
          <p:nvSpPr>
            <p:cNvPr id="192" name="Google Shape;192;p30"/>
            <p:cNvSpPr/>
            <p:nvPr/>
          </p:nvSpPr>
          <p:spPr>
            <a:xfrm rot="10800000">
              <a:off x="7775849" y="2587500"/>
              <a:ext cx="360040" cy="95206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0"/>
            <p:cNvSpPr/>
            <p:nvPr/>
          </p:nvSpPr>
          <p:spPr>
            <a:xfrm rot="10800000">
              <a:off x="8015839" y="2348418"/>
              <a:ext cx="1128161" cy="129614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-5400000">
              <a:off x="5864500" y="2692400"/>
              <a:ext cx="2048146" cy="1774551"/>
            </a:xfrm>
            <a:custGeom>
              <a:rect b="b" l="l" r="r" t="t"/>
              <a:pathLst>
                <a:path extrusionOk="0" h="1458732" w="1683637">
                  <a:moveTo>
                    <a:pt x="307" y="631511"/>
                  </a:moveTo>
                  <a:cubicBezTo>
                    <a:pt x="-10032" y="680992"/>
                    <a:pt x="242979" y="771031"/>
                    <a:pt x="350104" y="878090"/>
                  </a:cubicBezTo>
                  <a:cubicBezTo>
                    <a:pt x="431053" y="979811"/>
                    <a:pt x="510950" y="1038905"/>
                    <a:pt x="603609" y="1158387"/>
                  </a:cubicBezTo>
                  <a:cubicBezTo>
                    <a:pt x="691391" y="1260800"/>
                    <a:pt x="824072" y="1341807"/>
                    <a:pt x="955745" y="1451535"/>
                  </a:cubicBezTo>
                  <a:lnTo>
                    <a:pt x="1573819" y="1458732"/>
                  </a:lnTo>
                  <a:cubicBezTo>
                    <a:pt x="1690862" y="1158809"/>
                    <a:pt x="1683546" y="668689"/>
                    <a:pt x="1683547" y="558962"/>
                  </a:cubicBezTo>
                  <a:cubicBezTo>
                    <a:pt x="1666692" y="-4699"/>
                    <a:pt x="1521956" y="9660"/>
                    <a:pt x="1432818" y="97943"/>
                  </a:cubicBezTo>
                  <a:cubicBezTo>
                    <a:pt x="1415603" y="-939"/>
                    <a:pt x="1276676" y="18116"/>
                    <a:pt x="1217926" y="72233"/>
                  </a:cubicBezTo>
                  <a:cubicBezTo>
                    <a:pt x="1201804" y="-29950"/>
                    <a:pt x="1015225" y="-14213"/>
                    <a:pt x="995070" y="60315"/>
                  </a:cubicBezTo>
                  <a:cubicBezTo>
                    <a:pt x="971370" y="-17903"/>
                    <a:pt x="799222" y="-38667"/>
                    <a:pt x="763102" y="128658"/>
                  </a:cubicBezTo>
                  <a:cubicBezTo>
                    <a:pt x="737369" y="247866"/>
                    <a:pt x="733090" y="336486"/>
                    <a:pt x="735741" y="744541"/>
                  </a:cubicBezTo>
                  <a:cubicBezTo>
                    <a:pt x="643470" y="809279"/>
                    <a:pt x="546120" y="683477"/>
                    <a:pt x="469463" y="633800"/>
                  </a:cubicBezTo>
                  <a:cubicBezTo>
                    <a:pt x="340860" y="530905"/>
                    <a:pt x="61917" y="453377"/>
                    <a:pt x="307" y="6315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0"/>
            <p:cNvSpPr/>
            <p:nvPr/>
          </p:nvSpPr>
          <p:spPr>
            <a:xfrm>
              <a:off x="8244408" y="2481737"/>
              <a:ext cx="211525" cy="211525"/>
            </a:xfrm>
            <a:prstGeom prst="ellipse">
              <a:avLst/>
            </a:prstGeom>
            <a:solidFill>
              <a:srgbClr val="4443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" name="Google Shape;196;p30"/>
          <p:cNvGrpSpPr/>
          <p:nvPr/>
        </p:nvGrpSpPr>
        <p:grpSpPr>
          <a:xfrm>
            <a:off x="6316544" y="1237295"/>
            <a:ext cx="2224378" cy="863358"/>
            <a:chOff x="803620" y="3362835"/>
            <a:chExt cx="2059800" cy="863358"/>
          </a:xfrm>
        </p:grpSpPr>
        <p:sp>
          <p:nvSpPr>
            <p:cNvPr id="197" name="Google Shape;197;p30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</a:rPr>
                <a:t>\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0"/>
            <p:cNvSpPr txBox="1"/>
            <p:nvPr/>
          </p:nvSpPr>
          <p:spPr>
            <a:xfrm>
              <a:off x="803620" y="3362835"/>
              <a:ext cx="205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</a:rPr>
                <a:t>Facing a seasonal problem which is the drought of revenue especially from January to March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</p:grpSp>
      <p:grpSp>
        <p:nvGrpSpPr>
          <p:cNvPr id="199" name="Google Shape;199;p30"/>
          <p:cNvGrpSpPr/>
          <p:nvPr/>
        </p:nvGrpSpPr>
        <p:grpSpPr>
          <a:xfrm>
            <a:off x="557751" y="4141293"/>
            <a:ext cx="2127863" cy="646333"/>
            <a:chOff x="803640" y="3579860"/>
            <a:chExt cx="2201845" cy="646333"/>
          </a:xfrm>
        </p:grpSpPr>
        <p:sp>
          <p:nvSpPr>
            <p:cNvPr id="200" name="Google Shape;200;p30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0"/>
            <p:cNvSpPr txBox="1"/>
            <p:nvPr/>
          </p:nvSpPr>
          <p:spPr>
            <a:xfrm>
              <a:off x="945685" y="3579860"/>
              <a:ext cx="205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</a:rPr>
                <a:t>Trippy Japan is a Japanese domestic travel agency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825" y="1454325"/>
            <a:ext cx="646325" cy="64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0" y="828433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Number of Domestic Travelers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</a:pPr>
            <a:r>
              <a:t/>
            </a:r>
            <a:endParaRPr/>
          </a:p>
        </p:txBody>
      </p:sp>
      <p:pic>
        <p:nvPicPr>
          <p:cNvPr id="208" name="Google Shape;208;p31"/>
          <p:cNvPicPr preferRelativeResize="0"/>
          <p:nvPr/>
        </p:nvPicPr>
        <p:blipFill rotWithShape="1">
          <a:blip r:embed="rId3">
            <a:alphaModFix/>
          </a:blip>
          <a:srcRect b="7682" l="8139" r="7769" t="14484"/>
          <a:stretch/>
        </p:blipFill>
        <p:spPr>
          <a:xfrm>
            <a:off x="386525" y="1111225"/>
            <a:ext cx="8370949" cy="3389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0" y="949033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OUR STRATEGIES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</a:pPr>
            <a:r>
              <a:t/>
            </a:r>
            <a:endParaRPr/>
          </a:p>
        </p:txBody>
      </p:sp>
      <p:sp>
        <p:nvSpPr>
          <p:cNvPr id="214" name="Google Shape;214;p32"/>
          <p:cNvSpPr/>
          <p:nvPr/>
        </p:nvSpPr>
        <p:spPr>
          <a:xfrm rot="-8100000">
            <a:off x="540270" y="1602810"/>
            <a:ext cx="1394209" cy="1394209"/>
          </a:xfrm>
          <a:custGeom>
            <a:rect b="b" l="l" r="r" t="t"/>
            <a:pathLst>
              <a:path extrusionOk="0" h="1394209" w="1394209">
                <a:moveTo>
                  <a:pt x="1394209" y="1394209"/>
                </a:moveTo>
                <a:lnTo>
                  <a:pt x="0" y="1394209"/>
                </a:lnTo>
                <a:lnTo>
                  <a:pt x="0" y="0"/>
                </a:lnTo>
                <a:lnTo>
                  <a:pt x="451520" y="451520"/>
                </a:lnTo>
                <a:lnTo>
                  <a:pt x="451520" y="942689"/>
                </a:lnTo>
                <a:lnTo>
                  <a:pt x="942689" y="9426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2"/>
          <p:cNvSpPr/>
          <p:nvPr/>
        </p:nvSpPr>
        <p:spPr>
          <a:xfrm rot="-8100000">
            <a:off x="2561069" y="1602810"/>
            <a:ext cx="1394209" cy="1394209"/>
          </a:xfrm>
          <a:custGeom>
            <a:rect b="b" l="l" r="r" t="t"/>
            <a:pathLst>
              <a:path extrusionOk="0" h="1394209" w="1394209">
                <a:moveTo>
                  <a:pt x="1394209" y="1394209"/>
                </a:moveTo>
                <a:lnTo>
                  <a:pt x="0" y="1394209"/>
                </a:lnTo>
                <a:lnTo>
                  <a:pt x="0" y="0"/>
                </a:lnTo>
                <a:lnTo>
                  <a:pt x="451520" y="451520"/>
                </a:lnTo>
                <a:lnTo>
                  <a:pt x="451520" y="942689"/>
                </a:lnTo>
                <a:lnTo>
                  <a:pt x="942689" y="9426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2"/>
          <p:cNvSpPr/>
          <p:nvPr/>
        </p:nvSpPr>
        <p:spPr>
          <a:xfrm rot="-8100000">
            <a:off x="4581868" y="1602810"/>
            <a:ext cx="1394209" cy="1394209"/>
          </a:xfrm>
          <a:custGeom>
            <a:rect b="b" l="l" r="r" t="t"/>
            <a:pathLst>
              <a:path extrusionOk="0" h="1394209" w="1394209">
                <a:moveTo>
                  <a:pt x="1394209" y="1394209"/>
                </a:moveTo>
                <a:lnTo>
                  <a:pt x="0" y="1394209"/>
                </a:lnTo>
                <a:lnTo>
                  <a:pt x="0" y="0"/>
                </a:lnTo>
                <a:lnTo>
                  <a:pt x="451520" y="451520"/>
                </a:lnTo>
                <a:lnTo>
                  <a:pt x="451520" y="942689"/>
                </a:lnTo>
                <a:lnTo>
                  <a:pt x="942689" y="9426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2"/>
          <p:cNvSpPr/>
          <p:nvPr/>
        </p:nvSpPr>
        <p:spPr>
          <a:xfrm rot="-8100000">
            <a:off x="6602666" y="1602810"/>
            <a:ext cx="1394209" cy="1394209"/>
          </a:xfrm>
          <a:custGeom>
            <a:rect b="b" l="l" r="r" t="t"/>
            <a:pathLst>
              <a:path extrusionOk="0" h="1394209" w="1394209">
                <a:moveTo>
                  <a:pt x="1394209" y="1394209"/>
                </a:moveTo>
                <a:lnTo>
                  <a:pt x="0" y="1394209"/>
                </a:lnTo>
                <a:lnTo>
                  <a:pt x="0" y="0"/>
                </a:lnTo>
                <a:lnTo>
                  <a:pt x="451520" y="451520"/>
                </a:lnTo>
                <a:lnTo>
                  <a:pt x="451520" y="942689"/>
                </a:lnTo>
                <a:lnTo>
                  <a:pt x="942689" y="9426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32"/>
          <p:cNvGrpSpPr/>
          <p:nvPr/>
        </p:nvGrpSpPr>
        <p:grpSpPr>
          <a:xfrm>
            <a:off x="539552" y="3507854"/>
            <a:ext cx="1817057" cy="1360853"/>
            <a:chOff x="6228184" y="1730811"/>
            <a:chExt cx="2592300" cy="1360853"/>
          </a:xfrm>
        </p:grpSpPr>
        <p:sp>
          <p:nvSpPr>
            <p:cNvPr id="219" name="Google Shape;219;p32"/>
            <p:cNvSpPr txBox="1"/>
            <p:nvPr/>
          </p:nvSpPr>
          <p:spPr>
            <a:xfrm>
              <a:off x="6228184" y="2260664"/>
              <a:ext cx="25923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</a:rPr>
                <a:t>Promote and sell the products online</a:t>
              </a: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</a:t>
              </a:r>
              <a:endParaRPr/>
            </a:p>
          </p:txBody>
        </p:sp>
        <p:sp>
          <p:nvSpPr>
            <p:cNvPr id="220" name="Google Shape;220;p32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>
                  <a:solidFill>
                    <a:schemeClr val="lt1"/>
                  </a:solidFill>
                </a:rPr>
                <a:t>Created Trippy Japan webpage</a:t>
              </a:r>
              <a:endParaRPr b="1"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lt1"/>
                </a:solidFill>
              </a:endParaRPr>
            </a:p>
          </p:txBody>
        </p:sp>
      </p:grpSp>
      <p:grpSp>
        <p:nvGrpSpPr>
          <p:cNvPr id="221" name="Google Shape;221;p32"/>
          <p:cNvGrpSpPr/>
          <p:nvPr/>
        </p:nvGrpSpPr>
        <p:grpSpPr>
          <a:xfrm>
            <a:off x="2550160" y="3507854"/>
            <a:ext cx="1817070" cy="1360853"/>
            <a:chOff x="6228184" y="1730811"/>
            <a:chExt cx="2592318" cy="1360853"/>
          </a:xfrm>
        </p:grpSpPr>
        <p:sp>
          <p:nvSpPr>
            <p:cNvPr id="222" name="Google Shape;222;p32"/>
            <p:cNvSpPr txBox="1"/>
            <p:nvPr/>
          </p:nvSpPr>
          <p:spPr>
            <a:xfrm>
              <a:off x="6228202" y="2260664"/>
              <a:ext cx="25923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</a:rPr>
                <a:t>Attract more customers that have limited budgets and limited time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</a:t>
              </a:r>
              <a:endParaRPr/>
            </a:p>
          </p:txBody>
        </p:sp>
        <p:sp>
          <p:nvSpPr>
            <p:cNvPr id="223" name="Google Shape;223;p32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>
                  <a:solidFill>
                    <a:schemeClr val="lt1"/>
                  </a:solidFill>
                </a:rPr>
                <a:t>Offer day tour deals</a:t>
              </a:r>
              <a:endParaRPr b="1"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lt1"/>
                </a:solidFill>
              </a:endParaRPr>
            </a:p>
          </p:txBody>
        </p:sp>
      </p:grpSp>
      <p:grpSp>
        <p:nvGrpSpPr>
          <p:cNvPr id="224" name="Google Shape;224;p32"/>
          <p:cNvGrpSpPr/>
          <p:nvPr/>
        </p:nvGrpSpPr>
        <p:grpSpPr>
          <a:xfrm>
            <a:off x="4405990" y="3507850"/>
            <a:ext cx="2165522" cy="1360850"/>
            <a:chOff x="6007370" y="1730807"/>
            <a:chExt cx="3089436" cy="1360850"/>
          </a:xfrm>
        </p:grpSpPr>
        <p:sp>
          <p:nvSpPr>
            <p:cNvPr id="225" name="Google Shape;225;p32"/>
            <p:cNvSpPr txBox="1"/>
            <p:nvPr/>
          </p:nvSpPr>
          <p:spPr>
            <a:xfrm>
              <a:off x="6007406" y="2260657"/>
              <a:ext cx="30894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</a:rPr>
                <a:t>Promote “Day Tour” deals and the company itself by using ad banners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226" name="Google Shape;226;p32"/>
            <p:cNvSpPr txBox="1"/>
            <p:nvPr/>
          </p:nvSpPr>
          <p:spPr>
            <a:xfrm>
              <a:off x="6007370" y="1730807"/>
              <a:ext cx="3089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>
                  <a:solidFill>
                    <a:schemeClr val="lt1"/>
                  </a:solidFill>
                </a:rPr>
                <a:t>Have partnerships with other companies</a:t>
              </a:r>
              <a:endParaRPr b="1"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lt1"/>
                </a:solidFill>
              </a:endParaRPr>
            </a:p>
          </p:txBody>
        </p:sp>
      </p:grpSp>
      <p:grpSp>
        <p:nvGrpSpPr>
          <p:cNvPr id="227" name="Google Shape;227;p32"/>
          <p:cNvGrpSpPr/>
          <p:nvPr/>
        </p:nvGrpSpPr>
        <p:grpSpPr>
          <a:xfrm>
            <a:off x="6571375" y="3507854"/>
            <a:ext cx="1817057" cy="1360853"/>
            <a:chOff x="6228184" y="1730811"/>
            <a:chExt cx="2592300" cy="1360853"/>
          </a:xfrm>
        </p:grpSpPr>
        <p:sp>
          <p:nvSpPr>
            <p:cNvPr id="228" name="Google Shape;228;p32"/>
            <p:cNvSpPr txBox="1"/>
            <p:nvPr/>
          </p:nvSpPr>
          <p:spPr>
            <a:xfrm>
              <a:off x="6228184" y="2260664"/>
              <a:ext cx="25923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chemeClr val="lt1"/>
                  </a:solidFill>
                </a:rPr>
                <a:t>Raising awareness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229" name="Google Shape;229;p32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>
                  <a:solidFill>
                    <a:schemeClr val="lt1"/>
                  </a:solidFill>
                </a:rPr>
                <a:t>Using the ad banners</a:t>
              </a:r>
              <a:endParaRPr b="1"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lt1"/>
                </a:solidFill>
              </a:endParaRPr>
            </a:p>
          </p:txBody>
        </p:sp>
      </p:grpSp>
      <p:sp>
        <p:nvSpPr>
          <p:cNvPr id="230" name="Google Shape;230;p32"/>
          <p:cNvSpPr/>
          <p:nvPr/>
        </p:nvSpPr>
        <p:spPr>
          <a:xfrm rot="-5400000">
            <a:off x="7740464" y="2129766"/>
            <a:ext cx="340071" cy="340295"/>
          </a:xfrm>
          <a:custGeom>
            <a:rect b="b" l="l" r="r" t="t"/>
            <a:pathLst>
              <a:path extrusionOk="0" h="3187558" w="3185463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444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2"/>
          <p:cNvSpPr/>
          <p:nvPr/>
        </p:nvSpPr>
        <p:spPr>
          <a:xfrm>
            <a:off x="3688854" y="2165133"/>
            <a:ext cx="444684" cy="226220"/>
          </a:xfrm>
          <a:custGeom>
            <a:rect b="b" l="l" r="r" t="t"/>
            <a:pathLst>
              <a:path extrusionOk="0" h="1659188" w="3261500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rgbClr val="444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2"/>
          <p:cNvSpPr/>
          <p:nvPr/>
        </p:nvSpPr>
        <p:spPr>
          <a:xfrm>
            <a:off x="5724128" y="2107029"/>
            <a:ext cx="376248" cy="385770"/>
          </a:xfrm>
          <a:custGeom>
            <a:rect b="b" l="l" r="r" t="t"/>
            <a:pathLst>
              <a:path extrusionOk="0" h="2354521" w="2296406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rgbClr val="444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2"/>
          <p:cNvSpPr/>
          <p:nvPr/>
        </p:nvSpPr>
        <p:spPr>
          <a:xfrm>
            <a:off x="1691680" y="2149987"/>
            <a:ext cx="350024" cy="256512"/>
          </a:xfrm>
          <a:custGeom>
            <a:rect b="b" l="l" r="r" t="t"/>
            <a:pathLst>
              <a:path extrusionOk="0" h="2380886" w="3248842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rgbClr val="444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/>
          <p:nvPr>
            <p:ph idx="2" type="pic"/>
          </p:nvPr>
        </p:nvSpPr>
        <p:spPr>
          <a:xfrm>
            <a:off x="2752750" y="2812503"/>
            <a:ext cx="1874748" cy="12732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3"/>
          <p:cNvSpPr/>
          <p:nvPr>
            <p:ph idx="3" type="pic"/>
          </p:nvPr>
        </p:nvSpPr>
        <p:spPr>
          <a:xfrm>
            <a:off x="6881512" y="2812503"/>
            <a:ext cx="1874748" cy="12732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3"/>
          <p:cNvSpPr txBox="1"/>
          <p:nvPr/>
        </p:nvSpPr>
        <p:spPr>
          <a:xfrm>
            <a:off x="415093" y="670589"/>
            <a:ext cx="3600300" cy="11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600">
                <a:solidFill>
                  <a:schemeClr val="accent2"/>
                </a:solidFill>
              </a:rPr>
              <a:t>Web Design</a:t>
            </a:r>
            <a:endParaRPr/>
          </a:p>
        </p:txBody>
      </p:sp>
      <p:sp>
        <p:nvSpPr>
          <p:cNvPr id="241" name="Google Shape;241;p33"/>
          <p:cNvSpPr txBox="1"/>
          <p:nvPr/>
        </p:nvSpPr>
        <p:spPr>
          <a:xfrm>
            <a:off x="415100" y="2055525"/>
            <a:ext cx="21933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Our primary focus is efficiency and simplicity.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D:\Fullppt\005-PNG이미지\모니터.png" id="242" name="Google Shape;24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9718" y="2227808"/>
            <a:ext cx="2559892" cy="255240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3"/>
          <p:cNvSpPr/>
          <p:nvPr>
            <p:ph idx="4" type="pic"/>
          </p:nvPr>
        </p:nvSpPr>
        <p:spPr>
          <a:xfrm>
            <a:off x="4576763" y="2331939"/>
            <a:ext cx="2346784" cy="16057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2750" y="2812500"/>
            <a:ext cx="1739826" cy="130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320800"/>
            <a:ext cx="2351549" cy="159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7750" y="2812500"/>
            <a:ext cx="1739826" cy="130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idx="1" type="body"/>
          </p:nvPr>
        </p:nvSpPr>
        <p:spPr>
          <a:xfrm>
            <a:off x="0" y="334433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</a:pPr>
            <a:r>
              <a:rPr lang="en-US"/>
              <a:t>Features</a:t>
            </a:r>
            <a:endParaRPr/>
          </a:p>
        </p:txBody>
      </p:sp>
      <p:grpSp>
        <p:nvGrpSpPr>
          <p:cNvPr id="252" name="Google Shape;252;p34"/>
          <p:cNvGrpSpPr/>
          <p:nvPr/>
        </p:nvGrpSpPr>
        <p:grpSpPr>
          <a:xfrm>
            <a:off x="677201" y="231764"/>
            <a:ext cx="2736304" cy="4710917"/>
            <a:chOff x="-36512" y="123478"/>
            <a:chExt cx="2736304" cy="4710917"/>
          </a:xfrm>
        </p:grpSpPr>
        <p:sp>
          <p:nvSpPr>
            <p:cNvPr id="253" name="Google Shape;253;p34"/>
            <p:cNvSpPr/>
            <p:nvPr/>
          </p:nvSpPr>
          <p:spPr>
            <a:xfrm>
              <a:off x="-36512" y="123478"/>
              <a:ext cx="1380891" cy="3636925"/>
            </a:xfrm>
            <a:custGeom>
              <a:rect b="b" l="l" r="r" t="t"/>
              <a:pathLst>
                <a:path extrusionOk="0" h="3923699" w="1489775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adFill>
              <a:gsLst>
                <a:gs pos="0">
                  <a:srgbClr val="7F6000"/>
                </a:gs>
                <a:gs pos="100000">
                  <a:srgbClr val="7F60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302342" y="390324"/>
              <a:ext cx="1380891" cy="3636925"/>
            </a:xfrm>
            <a:custGeom>
              <a:rect b="b" l="l" r="r" t="t"/>
              <a:pathLst>
                <a:path extrusionOk="0" h="3923699" w="1489775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adFill>
              <a:gsLst>
                <a:gs pos="0">
                  <a:srgbClr val="997300"/>
                </a:gs>
                <a:gs pos="100000">
                  <a:srgbClr val="9973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-40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641195" y="657169"/>
              <a:ext cx="1380891" cy="3636925"/>
            </a:xfrm>
            <a:custGeom>
              <a:rect b="b" l="l" r="r" t="t"/>
              <a:pathLst>
                <a:path extrusionOk="0" h="3923699" w="1489775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adFill>
              <a:gsLst>
                <a:gs pos="0">
                  <a:srgbClr val="B28600"/>
                </a:gs>
                <a:gs pos="100000">
                  <a:srgbClr val="B286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980048" y="924014"/>
              <a:ext cx="1380891" cy="3636925"/>
            </a:xfrm>
            <a:custGeom>
              <a:rect b="b" l="l" r="r" t="t"/>
              <a:pathLst>
                <a:path extrusionOk="0" h="3923699" w="1489775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adFill>
              <a:gsLst>
                <a:gs pos="0">
                  <a:srgbClr val="CC9900"/>
                </a:gs>
                <a:gs pos="100000">
                  <a:srgbClr val="CC99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318901" y="1197470"/>
              <a:ext cx="1380891" cy="3636925"/>
            </a:xfrm>
            <a:custGeom>
              <a:rect b="b" l="l" r="r" t="t"/>
              <a:pathLst>
                <a:path extrusionOk="0" h="3923699" w="1489775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" name="Google Shape;258;p34"/>
          <p:cNvGrpSpPr/>
          <p:nvPr/>
        </p:nvGrpSpPr>
        <p:grpSpPr>
          <a:xfrm>
            <a:off x="4537926" y="1303738"/>
            <a:ext cx="4138530" cy="678692"/>
            <a:chOff x="803640" y="3362835"/>
            <a:chExt cx="2059657" cy="678692"/>
          </a:xfrm>
        </p:grpSpPr>
        <p:sp>
          <p:nvSpPr>
            <p:cNvPr id="259" name="Google Shape;259;p34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</a:rPr>
                <a:t>Accessibility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lt1"/>
                  </a:solidFill>
                </a:rPr>
                <a:t>Home</a:t>
              </a:r>
              <a:endPara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" name="Google Shape;261;p34"/>
          <p:cNvGrpSpPr/>
          <p:nvPr/>
        </p:nvGrpSpPr>
        <p:grpSpPr>
          <a:xfrm>
            <a:off x="4537926" y="1998783"/>
            <a:ext cx="4138530" cy="678692"/>
            <a:chOff x="803640" y="3362835"/>
            <a:chExt cx="2059657" cy="678692"/>
          </a:xfrm>
        </p:grpSpPr>
        <p:sp>
          <p:nvSpPr>
            <p:cNvPr id="262" name="Google Shape;262;p34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</a:rPr>
                <a:t>Booking system on Gmail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lt1"/>
                  </a:solidFill>
                </a:rPr>
                <a:t>Tours	</a:t>
              </a:r>
              <a:endPara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" name="Google Shape;264;p34"/>
          <p:cNvGrpSpPr/>
          <p:nvPr/>
        </p:nvGrpSpPr>
        <p:grpSpPr>
          <a:xfrm>
            <a:off x="4537690" y="2626811"/>
            <a:ext cx="4138894" cy="738589"/>
            <a:chOff x="755427" y="2629623"/>
            <a:chExt cx="2059868" cy="738589"/>
          </a:xfrm>
        </p:grpSpPr>
        <p:sp>
          <p:nvSpPr>
            <p:cNvPr id="265" name="Google Shape;265;p34"/>
            <p:cNvSpPr txBox="1"/>
            <p:nvPr/>
          </p:nvSpPr>
          <p:spPr>
            <a:xfrm>
              <a:off x="755495" y="2906512"/>
              <a:ext cx="2059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</a:rPr>
                <a:t>Social Media Platforms for other business opportunity 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4"/>
            <p:cNvSpPr txBox="1"/>
            <p:nvPr/>
          </p:nvSpPr>
          <p:spPr>
            <a:xfrm>
              <a:off x="755427" y="2629623"/>
              <a:ext cx="205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lt1"/>
                  </a:solidFill>
                </a:rPr>
                <a:t>Contact</a:t>
              </a:r>
              <a:endPara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" name="Google Shape;267;p34"/>
          <p:cNvSpPr/>
          <p:nvPr/>
        </p:nvSpPr>
        <p:spPr>
          <a:xfrm>
            <a:off x="3923928" y="1400402"/>
            <a:ext cx="485364" cy="485364"/>
          </a:xfrm>
          <a:prstGeom prst="ellipse">
            <a:avLst/>
          </a:prstGeom>
          <a:gradFill>
            <a:gsLst>
              <a:gs pos="0">
                <a:srgbClr val="7F6000"/>
              </a:gs>
              <a:gs pos="100000">
                <a:srgbClr val="7F6000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4"/>
          <p:cNvSpPr/>
          <p:nvPr/>
        </p:nvSpPr>
        <p:spPr>
          <a:xfrm>
            <a:off x="3923928" y="2105906"/>
            <a:ext cx="485364" cy="485364"/>
          </a:xfrm>
          <a:prstGeom prst="ellipse">
            <a:avLst/>
          </a:prstGeom>
          <a:gradFill>
            <a:gsLst>
              <a:gs pos="0">
                <a:srgbClr val="997300"/>
              </a:gs>
              <a:gs pos="100000">
                <a:srgbClr val="997300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4"/>
          <p:cNvSpPr/>
          <p:nvPr/>
        </p:nvSpPr>
        <p:spPr>
          <a:xfrm>
            <a:off x="3923966" y="2753389"/>
            <a:ext cx="485400" cy="485400"/>
          </a:xfrm>
          <a:prstGeom prst="ellipse">
            <a:avLst/>
          </a:prstGeom>
          <a:gradFill>
            <a:gsLst>
              <a:gs pos="0">
                <a:srgbClr val="CC9900"/>
              </a:gs>
              <a:gs pos="100000">
                <a:srgbClr val="CC9900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3892303" y="1458418"/>
            <a:ext cx="5486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4"/>
          <p:cNvSpPr txBox="1"/>
          <p:nvPr/>
        </p:nvSpPr>
        <p:spPr>
          <a:xfrm>
            <a:off x="3892299" y="2163922"/>
            <a:ext cx="5486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4"/>
          <p:cNvSpPr txBox="1"/>
          <p:nvPr/>
        </p:nvSpPr>
        <p:spPr>
          <a:xfrm>
            <a:off x="3892316" y="2811393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1800">
                <a:solidFill>
                  <a:schemeClr val="lt1"/>
                </a:solidFill>
              </a:rPr>
              <a:t>3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idx="1" type="body"/>
          </p:nvPr>
        </p:nvSpPr>
        <p:spPr>
          <a:xfrm>
            <a:off x="0" y="740032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rgbClr val="FFC000"/>
                </a:solidFill>
              </a:rPr>
              <a:t>Mobile design</a:t>
            </a:r>
            <a:endParaRPr>
              <a:solidFill>
                <a:srgbClr val="FFC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FC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000"/>
              <a:buNone/>
            </a:pPr>
            <a:r>
              <a:t/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278" name="Google Shape;278;p35"/>
          <p:cNvSpPr/>
          <p:nvPr/>
        </p:nvSpPr>
        <p:spPr>
          <a:xfrm>
            <a:off x="1518719" y="3420197"/>
            <a:ext cx="713100" cy="713100"/>
          </a:xfrm>
          <a:prstGeom prst="ellipse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5"/>
          <p:cNvSpPr/>
          <p:nvPr/>
        </p:nvSpPr>
        <p:spPr>
          <a:xfrm>
            <a:off x="3250440" y="2779949"/>
            <a:ext cx="713100" cy="7131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5"/>
          <p:cNvSpPr/>
          <p:nvPr/>
        </p:nvSpPr>
        <p:spPr>
          <a:xfrm>
            <a:off x="4982162" y="2139702"/>
            <a:ext cx="713100" cy="713100"/>
          </a:xfrm>
          <a:prstGeom prst="ellipse">
            <a:avLst/>
          </a:pr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5"/>
          <p:cNvSpPr/>
          <p:nvPr/>
        </p:nvSpPr>
        <p:spPr>
          <a:xfrm rot="-5400000">
            <a:off x="5168636" y="2323697"/>
            <a:ext cx="342437" cy="342662"/>
          </a:xfrm>
          <a:custGeom>
            <a:rect b="b" l="l" r="r" t="t"/>
            <a:pathLst>
              <a:path extrusionOk="0" h="3187558" w="3185463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5"/>
          <p:cNvSpPr/>
          <p:nvPr/>
        </p:nvSpPr>
        <p:spPr>
          <a:xfrm>
            <a:off x="1729291" y="3654714"/>
            <a:ext cx="294781" cy="246414"/>
          </a:xfrm>
          <a:custGeom>
            <a:rect b="b" l="l" r="r" t="t"/>
            <a:pathLst>
              <a:path extrusionOk="0" h="2663936" w="3186824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5"/>
          <p:cNvSpPr/>
          <p:nvPr/>
        </p:nvSpPr>
        <p:spPr>
          <a:xfrm>
            <a:off x="3431938" y="3008203"/>
            <a:ext cx="349251" cy="255945"/>
          </a:xfrm>
          <a:custGeom>
            <a:rect b="b" l="l" r="r" t="t"/>
            <a:pathLst>
              <a:path extrusionOk="0" h="2380886" w="3248842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5"/>
          <p:cNvSpPr txBox="1"/>
          <p:nvPr/>
        </p:nvSpPr>
        <p:spPr>
          <a:xfrm>
            <a:off x="4463637" y="3026123"/>
            <a:ext cx="175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342"/>
                </a:solidFill>
              </a:rPr>
              <a:t>In order to expand our usage, we made sure to make it mobile friendly</a:t>
            </a:r>
            <a:endParaRPr sz="1200">
              <a:solidFill>
                <a:srgbClr val="4443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5"/>
          <p:cNvSpPr txBox="1"/>
          <p:nvPr/>
        </p:nvSpPr>
        <p:spPr>
          <a:xfrm>
            <a:off x="915845" y="4291049"/>
            <a:ext cx="191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rgbClr val="444342"/>
                </a:solidFill>
              </a:rPr>
              <a:t>Reaching as many people as we can is our goal</a:t>
            </a:r>
            <a:endParaRPr sz="1200">
              <a:solidFill>
                <a:srgbClr val="444342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444342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44342"/>
              </a:solidFill>
            </a:endParaRPr>
          </a:p>
        </p:txBody>
      </p:sp>
      <p:sp>
        <p:nvSpPr>
          <p:cNvPr id="286" name="Google Shape;286;p35"/>
          <p:cNvSpPr txBox="1"/>
          <p:nvPr/>
        </p:nvSpPr>
        <p:spPr>
          <a:xfrm>
            <a:off x="2712345" y="3661174"/>
            <a:ext cx="178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342"/>
                </a:solidFill>
              </a:rPr>
              <a:t>In order to expand our usage, we made sure to make it mobile friendly</a:t>
            </a:r>
            <a:endParaRPr sz="1200">
              <a:solidFill>
                <a:srgbClr val="4443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5"/>
          <p:cNvSpPr txBox="1"/>
          <p:nvPr/>
        </p:nvSpPr>
        <p:spPr>
          <a:xfrm>
            <a:off x="498234" y="1587020"/>
            <a:ext cx="27363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While coding, we continuously check on the responsive design mode to make our design friendly and eye-catching</a:t>
            </a:r>
            <a:endParaRPr/>
          </a:p>
        </p:txBody>
      </p:sp>
      <p:sp>
        <p:nvSpPr>
          <p:cNvPr id="288" name="Google Shape;288;p35"/>
          <p:cNvSpPr/>
          <p:nvPr>
            <p:ph idx="3" type="pic"/>
          </p:nvPr>
        </p:nvSpPr>
        <p:spPr>
          <a:xfrm>
            <a:off x="6516216" y="915566"/>
            <a:ext cx="1945500" cy="3005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35"/>
          <p:cNvPicPr preferRelativeResize="0"/>
          <p:nvPr/>
        </p:nvPicPr>
        <p:blipFill rotWithShape="1">
          <a:blip r:embed="rId3">
            <a:alphaModFix/>
          </a:blip>
          <a:srcRect b="0" l="0" r="0" t="11801"/>
          <a:stretch/>
        </p:blipFill>
        <p:spPr>
          <a:xfrm>
            <a:off x="6479425" y="919200"/>
            <a:ext cx="2019101" cy="3005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ection Break Slide Master">
  <a:themeElements>
    <a:clrScheme name="ALLPPT-COLOR-A1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tents Slide Master">
  <a:themeElements>
    <a:clrScheme name="ALLPPT-COLOR-A1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ver and End Slide Master">
  <a:themeElements>
    <a:clrScheme name="ALLPPT-COLOR-A1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